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5"/>
    <p:sldMasterId id="214748370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Poppins"/>
      <p:regular r:id="rId20"/>
      <p:bold r:id="rId21"/>
      <p:italic r:id="rId22"/>
      <p:boldItalic r:id="rId23"/>
    </p:embeddedFont>
    <p:embeddedFont>
      <p:font typeface="Poppins Medium"/>
      <p:regular r:id="rId24"/>
      <p:bold r:id="rId25"/>
      <p:italic r:id="rId26"/>
      <p:boldItalic r:id="rId27"/>
    </p:embeddedFont>
    <p:embeddedFont>
      <p:font typeface="Newsreader"/>
      <p:regular r:id="rId28"/>
      <p:bold r:id="rId29"/>
      <p:italic r:id="rId30"/>
      <p:boldItalic r:id="rId31"/>
    </p:embeddedFont>
    <p:embeddedFont>
      <p:font typeface="Nunito Sans SemiBold"/>
      <p:regular r:id="rId32"/>
      <p:bold r:id="rId33"/>
      <p:italic r:id="rId34"/>
      <p:boldItalic r:id="rId35"/>
    </p:embeddedFont>
    <p:embeddedFont>
      <p:font typeface="Poppins SemiBold"/>
      <p:regular r:id="rId36"/>
      <p:bold r:id="rId37"/>
      <p:italic r:id="rId38"/>
      <p:boldItalic r:id="rId39"/>
    </p:embeddedFont>
    <p:embeddedFont>
      <p:font typeface="Nunito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D0783D9-7480-4A9C-836B-7DF3AC663C49}">
  <a:tblStyle styleId="{0D0783D9-7480-4A9C-836B-7DF3AC663C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-regular.fntdata"/><Relationship Id="rId20" Type="http://schemas.openxmlformats.org/officeDocument/2006/relationships/font" Target="fonts/Poppins-regular.fntdata"/><Relationship Id="rId42" Type="http://schemas.openxmlformats.org/officeDocument/2006/relationships/font" Target="fonts/NunitoSans-italic.fntdata"/><Relationship Id="rId41" Type="http://schemas.openxmlformats.org/officeDocument/2006/relationships/font" Target="fonts/NunitoSans-bold.fntdata"/><Relationship Id="rId22" Type="http://schemas.openxmlformats.org/officeDocument/2006/relationships/font" Target="fonts/Poppins-italic.fntdata"/><Relationship Id="rId21" Type="http://schemas.openxmlformats.org/officeDocument/2006/relationships/font" Target="fonts/Poppins-bold.fntdata"/><Relationship Id="rId43" Type="http://schemas.openxmlformats.org/officeDocument/2006/relationships/font" Target="fonts/NunitoSans-boldItalic.fntdata"/><Relationship Id="rId24" Type="http://schemas.openxmlformats.org/officeDocument/2006/relationships/font" Target="fonts/PoppinsMedium-regular.fntdata"/><Relationship Id="rId23" Type="http://schemas.openxmlformats.org/officeDocument/2006/relationships/font" Target="fonts/Poppi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PoppinsMedium-italic.fntdata"/><Relationship Id="rId25" Type="http://schemas.openxmlformats.org/officeDocument/2006/relationships/font" Target="fonts/PoppinsMedium-bold.fntdata"/><Relationship Id="rId28" Type="http://schemas.openxmlformats.org/officeDocument/2006/relationships/font" Target="fonts/Newsreader-regular.fntdata"/><Relationship Id="rId27" Type="http://schemas.openxmlformats.org/officeDocument/2006/relationships/font" Target="fonts/PoppinsMedium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Newsreader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Newsreader-boldItalic.fntdata"/><Relationship Id="rId30" Type="http://schemas.openxmlformats.org/officeDocument/2006/relationships/font" Target="fonts/Newsreader-italic.fntdata"/><Relationship Id="rId11" Type="http://schemas.openxmlformats.org/officeDocument/2006/relationships/slide" Target="slides/slide4.xml"/><Relationship Id="rId33" Type="http://schemas.openxmlformats.org/officeDocument/2006/relationships/font" Target="fonts/NunitoSansSemiBold-bold.fntdata"/><Relationship Id="rId10" Type="http://schemas.openxmlformats.org/officeDocument/2006/relationships/slide" Target="slides/slide3.xml"/><Relationship Id="rId32" Type="http://schemas.openxmlformats.org/officeDocument/2006/relationships/font" Target="fonts/NunitoSansSemiBold-regular.fntdata"/><Relationship Id="rId13" Type="http://schemas.openxmlformats.org/officeDocument/2006/relationships/slide" Target="slides/slide6.xml"/><Relationship Id="rId35" Type="http://schemas.openxmlformats.org/officeDocument/2006/relationships/font" Target="fonts/NunitoSansSemiBold-boldItalic.fntdata"/><Relationship Id="rId12" Type="http://schemas.openxmlformats.org/officeDocument/2006/relationships/slide" Target="slides/slide5.xml"/><Relationship Id="rId34" Type="http://schemas.openxmlformats.org/officeDocument/2006/relationships/font" Target="fonts/NunitoSansSemiBold-italic.fntdata"/><Relationship Id="rId15" Type="http://schemas.openxmlformats.org/officeDocument/2006/relationships/slide" Target="slides/slide8.xml"/><Relationship Id="rId37" Type="http://schemas.openxmlformats.org/officeDocument/2006/relationships/font" Target="fonts/PoppinsSemiBold-bold.fntdata"/><Relationship Id="rId14" Type="http://schemas.openxmlformats.org/officeDocument/2006/relationships/slide" Target="slides/slide7.xml"/><Relationship Id="rId36" Type="http://schemas.openxmlformats.org/officeDocument/2006/relationships/font" Target="fonts/PoppinsSemiBold-regular.fntdata"/><Relationship Id="rId17" Type="http://schemas.openxmlformats.org/officeDocument/2006/relationships/slide" Target="slides/slide10.xml"/><Relationship Id="rId39" Type="http://schemas.openxmlformats.org/officeDocument/2006/relationships/font" Target="fonts/PoppinsSemiBold-boldItalic.fntdata"/><Relationship Id="rId16" Type="http://schemas.openxmlformats.org/officeDocument/2006/relationships/slide" Target="slides/slide9.xml"/><Relationship Id="rId38" Type="http://schemas.openxmlformats.org/officeDocument/2006/relationships/font" Target="fonts/PoppinsSemiBold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b23b129bcc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b23b129bcc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b23b129bcc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b23b129bcc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b23b129bcc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b23b129bcc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b23b129bcc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b23b129bcc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b23b129bc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b23b129bc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b23b129bcc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b23b129bcc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b23b129bcc_0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b23b129bcc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b23b129bcc_0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b23b129bcc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b23b129bcc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b23b129bcc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b23b129bcc_0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b23b129bcc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b23b129bcc_0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b23b129bcc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b23b129bcc_0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b23b129bcc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" name="Google Shape;68;p15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1" name="Google Shape;71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7" name="Google Shape;77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8" name="Google Shape;78;p17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9" name="Google Shape;79;p17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0" name="Google Shape;80;p17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1" name="Google Shape;81;p17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0" name="Google Shape;90;p17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1" name="Google Shape;91;p17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2" name="Google Shape;92;p17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3" name="Google Shape;93;p17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4" name="Google Shape;94;p17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5" name="Google Shape;95;p17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6" name="Google Shape;106;p18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8" name="Google Shape;108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9" name="Google Shape;109;p18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0" name="Google Shape;110;p18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13" name="Google Shape;113;p18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4" name="Google Shape;114;p18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6" name="Google Shape;116;p18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7" name="Google Shape;117;p18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20" name="Google Shape;120;p18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21" name="Google Shape;121;p18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26" name="Google Shape;126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9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8" name="Google Shape;138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9" name="Google Shape;139;p21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43" name="Google Shape;143;p22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7" name="Google Shape;147;p23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1" name="Google Shape;161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2" name="Google Shape;162;p23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8" name="Google Shape;168;p23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75" name="Google Shape;175;p24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6" name="Google Shape;176;p24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7" name="Google Shape;177;p24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2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87" name="Google Shape;187;p2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88" name="Google Shape;188;p2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9" name="Google Shape;189;p25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9" name="Google Shape;199;p26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" name="Google Shape;200;p26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01" name="Google Shape;201;p26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" name="Google Shape;203;p26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210" name="Google Shape;210;p27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2" name="Google Shape;212;p27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4" name="Google Shape;214;p2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0" name="Google Shape;220;p28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1" name="Google Shape;221;p28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2" name="Google Shape;222;p2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3" name="Google Shape;223;p2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4" name="Google Shape;224;p28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9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28" name="Google Shape;228;p29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29" name="Google Shape;229;p29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30" name="Google Shape;230;p29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1" name="Google Shape;231;p29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29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5" name="Google Shape;235;p29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7" name="Google Shape;237;p29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1" name="Google Shape;241;p30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2" name="Google Shape;242;p30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3" name="Google Shape;243;p30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4" name="Google Shape;244;p30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5" name="Google Shape;245;p30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6" name="Google Shape;246;p30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7" name="Google Shape;247;p30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8" name="Google Shape;248;p30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9" name="Google Shape;249;p30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0" name="Google Shape;250;p30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1" name="Google Shape;251;p30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2" name="Google Shape;252;p30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3" name="Google Shape;253;p30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4" name="Google Shape;254;p3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5" name="Google Shape;255;p30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30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30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30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30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30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2" name="Google Shape;262;p30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3" name="Google Shape;263;p30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64" name="Google Shape;264;p30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5" name="Google Shape;265;p3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6" name="Google Shape;266;p3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0" name="Google Shape;270;p31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2" name="Google Shape;272;p31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3" name="Google Shape;273;p31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4" name="Google Shape;274;p31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5" name="Google Shape;275;p31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6" name="Google Shape;276;p31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7" name="Google Shape;277;p31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8" name="Google Shape;278;p3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9" name="Google Shape;279;p31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0" name="Google Shape;280;p31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4" name="Google Shape;284;p32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5" name="Google Shape;285;p32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32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32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32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32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3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1" name="Google Shape;291;p32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32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3" name="Google Shape;293;p32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4" name="Google Shape;294;p32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5" name="Google Shape;295;p32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7" name="Google Shape;297;p32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8" name="Google Shape;298;p32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9" name="Google Shape;299;p32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0" name="Google Shape;300;p32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1" name="Google Shape;301;p32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2" name="Google Shape;302;p32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3" name="Google Shape;303;p32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6" name="Google Shape;306;p32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7" name="Google Shape;307;p32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9" name="Google Shape;309;p32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2" name="Google Shape;312;p33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3" name="Google Shape;313;p33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33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15" name="Google Shape;315;p3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7" name="Google Shape;317;p3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8" name="Google Shape;318;p33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9" name="Google Shape;319;p33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0" name="Google Shape;320;p33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1" name="Google Shape;321;p3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33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6" name="Google Shape;326;p34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7" name="Google Shape;327;p34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8" name="Google Shape;328;p34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9" name="Google Shape;329;p34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0" name="Google Shape;330;p34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1" name="Google Shape;331;p34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2" name="Google Shape;332;p34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3" name="Google Shape;333;p34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4" name="Google Shape;334;p34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5" name="Google Shape;335;p34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7" name="Google Shape;337;p3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8" name="Google Shape;338;p3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1" name="Google Shape;341;p35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2" name="Google Shape;342;p35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3" name="Google Shape;343;p35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4" name="Google Shape;344;p35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45" name="Google Shape;345;p35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7" name="Google Shape;347;p35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8" name="Google Shape;348;p35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9" name="Google Shape;349;p35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0" name="Google Shape;350;p3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1" name="Google Shape;351;p35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2" name="Google Shape;352;p3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3" name="Google Shape;353;p35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8" name="Google Shape;358;p36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9" name="Google Shape;359;p36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0" name="Google Shape;360;p36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1" name="Google Shape;361;p36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2" name="Google Shape;362;p36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3" name="Google Shape;363;p36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7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7" name="Google Shape;367;p37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68" name="Google Shape;368;p37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69" name="Google Shape;369;p37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0" name="Google Shape;370;p37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1" name="Google Shape;371;p3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6" name="Google Shape;37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85" name="Google Shape;385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88" name="Google Shape;388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9" name="Google Shape;389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94" name="Google Shape;394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4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9" name="Google Shape;399;p4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0" name="Google Shape;400;p4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4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3" name="Google Shape;403;p4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7" name="Google Shape;407;p4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0" name="Google Shape;410;p4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4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2" name="Google Shape;412;p4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5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7" name="Google Shape;417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8" name="Google Shape;418;p5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9" name="Google Shape;419;p5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0" name="Google Shape;420;p5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1" name="Google Shape;421;p5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5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5" name="Google Shape;425;p5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6" name="Google Shape;426;p5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5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28" name="Google Shape;428;p5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9" name="Google Shape;429;p5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5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5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4" name="Google Shape;434;p5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5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5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5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0" name="Google Shape;44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1" name="Google Shape;441;p5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2" name="Google Shape;442;p5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5" name="Google Shape;445;p5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8" name="Google Shape;448;p5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5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0" name="Google Shape;45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1" name="Google Shape;451;p5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2" name="Google Shape;452;p5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3" name="Google Shape;453;p5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5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5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5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4" name="Google Shape;464;p5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5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5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Customer Order Validation System Using PL/SQL Presentation</a:t>
            </a:r>
            <a:endParaRPr sz="4700">
              <a:solidFill>
                <a:srgbClr val="F9F9F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5000">
              <a:solidFill>
                <a:srgbClr val="F9F9F9"/>
              </a:solidFill>
              <a:latin typeface="Newsreader"/>
              <a:ea typeface="Newsreader"/>
              <a:cs typeface="Newsreader"/>
              <a:sym typeface="Newsread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7"/>
          <p:cNvSpPr/>
          <p:nvPr/>
        </p:nvSpPr>
        <p:spPr>
          <a:xfrm>
            <a:off x="3232578" y="3637225"/>
            <a:ext cx="6411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21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73" name="Google Shape;473;p57"/>
          <p:cNvSpPr/>
          <p:nvPr/>
        </p:nvSpPr>
        <p:spPr>
          <a:xfrm>
            <a:off x="3910781" y="3637225"/>
            <a:ext cx="10776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December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74" name="Google Shape;474;p57"/>
          <p:cNvSpPr/>
          <p:nvPr/>
        </p:nvSpPr>
        <p:spPr>
          <a:xfrm>
            <a:off x="5039322" y="3637225"/>
            <a:ext cx="8721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2025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75" name="Google Shape;475;p57"/>
          <p:cNvSpPr/>
          <p:nvPr/>
        </p:nvSpPr>
        <p:spPr>
          <a:xfrm rot="-395291">
            <a:off x="3110326" y="3199308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6" name="Google Shape;476;p57"/>
          <p:cNvSpPr/>
          <p:nvPr/>
        </p:nvSpPr>
        <p:spPr>
          <a:xfrm rot="-509448">
            <a:off x="4276371" y="3322374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3" name="Google Shape;533;p66"/>
          <p:cNvGraphicFramePr/>
          <p:nvPr/>
        </p:nvGraphicFramePr>
        <p:xfrm>
          <a:off x="324800" y="7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{0D0783D9-7480-4A9C-836B-7DF3AC663C49}</a:tableStyleId>
              </a:tblPr>
              <a:tblGrid>
                <a:gridCol w="2088725"/>
                <a:gridCol w="2088725"/>
                <a:gridCol w="2088725"/>
                <a:gridCol w="2088725"/>
              </a:tblGrid>
              <a:tr h="53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Matrice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Before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After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Improvment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Processing Time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8 min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0.5 min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94% 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faster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Error Rate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12%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0.6%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95% 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reduction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Orders/Day/Person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20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65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225% 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increase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Stock Accuracy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78%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99.5%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21.5% 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increase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Customer Complaints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45/mo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8/mo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82% 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reduction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Audit Compliance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60%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100%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100% 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compliant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34" name="Google Shape;534;p66"/>
          <p:cNvSpPr txBox="1"/>
          <p:nvPr/>
        </p:nvSpPr>
        <p:spPr>
          <a:xfrm>
            <a:off x="154600" y="3436775"/>
            <a:ext cx="852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Database Structure - Tables in SQL Developer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Sample Data - Query results showing 200 customers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Test Execution - Procedure running successfully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Audit Log - Denied weekday operation logged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7"/>
          <p:cNvSpPr txBox="1"/>
          <p:nvPr/>
        </p:nvSpPr>
        <p:spPr>
          <a:xfrm>
            <a:off x="0" y="0"/>
            <a:ext cx="91440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Testing Results Box: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Customer Validation - PASS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Stock Availability - PASS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Credit Limit Check - PASS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Weekday Restriction - PASS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Holiday Restriction - PASS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</a:t>
            </a:r>
            <a:r>
              <a:rPr lang="en">
                <a:solidFill>
                  <a:schemeClr val="dk1"/>
                </a:solidFill>
              </a:rPr>
              <a:t>u</a:t>
            </a:r>
            <a:r>
              <a:rPr lang="en">
                <a:solidFill>
                  <a:schemeClr val="dk1"/>
                </a:solidFill>
              </a:rPr>
              <a:t>dit Logging - PASS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Payment Processing - PASS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Window Functions - PASS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Total Tests: 10 | Passed: 10 | Success Rate: 100% Data Volume Box: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200+ Customers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150+ Products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500+ Orders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1,000+ Audit Logs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3,500+ Total Records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Speaker Notes: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"Implementation results are impressive: processing time reduced from 8 minutes to 30 seconds, error rate dropped from 12% to 0.6%, and staff productivity increased by 225%. We conducted comprehensive testing with 100% success rate across all test cases. Screenshots show the actual database structure, sample data, successful test executions, and audit logs capturing both allowed and denied operations."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8"/>
          <p:cNvSpPr txBox="1"/>
          <p:nvPr/>
        </p:nvSpPr>
        <p:spPr>
          <a:xfrm>
            <a:off x="0" y="0"/>
            <a:ext cx="91440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</a:rPr>
              <a:t>Conclusion &amp; Q&amp;A </a:t>
            </a:r>
            <a:endParaRPr b="1" sz="12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Title: Project Achievements &amp; Lessons Learned Content - 3 columns: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Column 1: Key Achievements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Complete database system depl</a:t>
            </a:r>
            <a:r>
              <a:rPr lang="en" sz="1200">
                <a:solidFill>
                  <a:schemeClr val="dk1"/>
                </a:solidFill>
              </a:rPr>
              <a:t>o</a:t>
            </a:r>
            <a:r>
              <a:rPr lang="en" sz="1200">
                <a:solidFill>
                  <a:schemeClr val="dk1"/>
                </a:solidFill>
              </a:rPr>
              <a:t>yed 3,500+ lines of PL/SQL code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14 normalized tables,20+ database objects,100% test coverage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Zero data integrity issues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Full audit compliance Production-ready solution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Column 2: Technical Skills Demonstrated 🎓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Advanced PL/SQL programming Database design &amp; normalization Trigger implementation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Package development Cursor processing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Window functions Exception handling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Performance optimization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Security implementation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Column 3: Business Value Delivered 💼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95% error reduction,94% faster processing,100% audit compliance Zero credit overruns,$50,000 annual savings estimate Scalable architecture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Enhanced customer satisfaction Competitive advantage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 conclusion, we've successfully delivered a production-ready order validation system that reduces errors by 95%, processes orders 94% faster, and ensures 100% audit compliance. This project demonstrates mastery of advanced PL/SQL including procedures, functions, packages, triggers, and window functions. The business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value is clear: estimated annual savings of $50,000 through reduced errors and improved efficiency. Future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enhancements could include mobile apps, AI recommendations, and predictive analytics. Thank you for your attention. I'm now happy to answer any questions."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1" name="Google Shape;481;p58"/>
          <p:cNvCxnSpPr/>
          <p:nvPr/>
        </p:nvCxnSpPr>
        <p:spPr>
          <a:xfrm>
            <a:off x="4323900" y="10146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58"/>
          <p:cNvCxnSpPr/>
          <p:nvPr/>
        </p:nvCxnSpPr>
        <p:spPr>
          <a:xfrm>
            <a:off x="4323900" y="2204750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58"/>
          <p:cNvCxnSpPr/>
          <p:nvPr/>
        </p:nvCxnSpPr>
        <p:spPr>
          <a:xfrm>
            <a:off x="4417800" y="3024150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58"/>
          <p:cNvCxnSpPr/>
          <p:nvPr/>
        </p:nvCxnSpPr>
        <p:spPr>
          <a:xfrm>
            <a:off x="4323900" y="38204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58"/>
          <p:cNvCxnSpPr/>
          <p:nvPr/>
        </p:nvCxnSpPr>
        <p:spPr>
          <a:xfrm>
            <a:off x="4323900" y="46837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58"/>
          <p:cNvSpPr txBox="1"/>
          <p:nvPr>
            <p:ph idx="7" type="subTitle"/>
          </p:nvPr>
        </p:nvSpPr>
        <p:spPr>
          <a:xfrm>
            <a:off x="2423700" y="1105025"/>
            <a:ext cx="4871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Adventist University of Central Africa (AUCA) </a:t>
            </a:r>
            <a:endParaRPr sz="2000"/>
          </a:p>
        </p:txBody>
      </p:sp>
      <p:sp>
        <p:nvSpPr>
          <p:cNvPr id="487" name="Google Shape;487;p58"/>
          <p:cNvSpPr txBox="1"/>
          <p:nvPr>
            <p:ph idx="8" type="subTitle"/>
          </p:nvPr>
        </p:nvSpPr>
        <p:spPr>
          <a:xfrm>
            <a:off x="2423700" y="1628638"/>
            <a:ext cx="75213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Customer Order Validation System Using PL/SQL</a:t>
            </a:r>
            <a:endParaRPr/>
          </a:p>
        </p:txBody>
      </p:sp>
      <p:sp>
        <p:nvSpPr>
          <p:cNvPr id="488" name="Google Shape;488;p58"/>
          <p:cNvSpPr txBox="1"/>
          <p:nvPr>
            <p:ph idx="9" type="subTitle"/>
          </p:nvPr>
        </p:nvSpPr>
        <p:spPr>
          <a:xfrm>
            <a:off x="2423700" y="3242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335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SHEJA RADAN BORIS   29096</a:t>
            </a:r>
            <a:endParaRPr sz="2000"/>
          </a:p>
        </p:txBody>
      </p:sp>
      <p:sp>
        <p:nvSpPr>
          <p:cNvPr id="489" name="Google Shape;489;p58"/>
          <p:cNvSpPr txBox="1"/>
          <p:nvPr>
            <p:ph idx="13" type="subTitle"/>
          </p:nvPr>
        </p:nvSpPr>
        <p:spPr>
          <a:xfrm>
            <a:off x="2423700" y="3163188"/>
            <a:ext cx="5162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Database Systems - PL/SQL Capstone Project </a:t>
            </a:r>
            <a:endParaRPr/>
          </a:p>
        </p:txBody>
      </p:sp>
      <p:sp>
        <p:nvSpPr>
          <p:cNvPr id="490" name="Google Shape;490;p58"/>
          <p:cNvSpPr txBox="1"/>
          <p:nvPr>
            <p:ph idx="14" type="subTitle"/>
          </p:nvPr>
        </p:nvSpPr>
        <p:spPr>
          <a:xfrm>
            <a:off x="2299800" y="3978825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      21st December 2025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1" name="Google Shape;491;p58"/>
          <p:cNvSpPr txBox="1"/>
          <p:nvPr>
            <p:ph idx="15" type="subTitle"/>
          </p:nvPr>
        </p:nvSpPr>
        <p:spPr>
          <a:xfrm>
            <a:off x="2391150" y="2352650"/>
            <a:ext cx="7379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Streamlining E-Commerce Operations Through Database Automation</a:t>
            </a:r>
            <a:endParaRPr sz="2100"/>
          </a:p>
        </p:txBody>
      </p:sp>
      <p:sp>
        <p:nvSpPr>
          <p:cNvPr id="492" name="Google Shape;492;p58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cxnSp>
        <p:nvCxnSpPr>
          <p:cNvPr id="493" name="Google Shape;493;p58"/>
          <p:cNvCxnSpPr/>
          <p:nvPr/>
        </p:nvCxnSpPr>
        <p:spPr>
          <a:xfrm>
            <a:off x="4417800" y="16216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9"/>
          <p:cNvSpPr txBox="1"/>
          <p:nvPr/>
        </p:nvSpPr>
        <p:spPr>
          <a:xfrm>
            <a:off x="0" y="0"/>
            <a:ext cx="9144000" cy="5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1"/>
                </a:solidFill>
              </a:rPr>
              <a:t>Problem Statement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Title: The Business Challenge Content (4 bullet points):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Manual Order Processing - Staff manually verify customers, products, and stock availability Frequent Errors - Orders accepted for non-existent products, suspended customers, or insufficient stock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No Audit Trail - Missing visibility into who changed what data and when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Data Integrity Risks - Unrestricted database access during business hours causes compliance issues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Visuals: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Icon showing frustrated customer service rep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Graph showing error rate before automation (12% error rate) Image of manual paperwork/spreadsheets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Warning triangle for data integrity issues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9144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Statistics Box: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50-60 errors per week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8 minutes average processing time 45 customer complaints per month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Speaker Notes: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"E-commerce businesses face critical challenges: manual validation leads to errors, there's no comprehensive audit trail, and unrestricted database access creates compliance risks. For example, ShopSmart Rwanda was processing 50-60 order errors weekly."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/>
          <p:nvPr/>
        </p:nvSpPr>
        <p:spPr>
          <a:xfrm>
            <a:off x="0" y="0"/>
            <a:ext cx="91440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</a:rPr>
              <a:t>Solution Overview</a:t>
            </a:r>
            <a:r>
              <a:rPr lang="en" u="sng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Our Solution: Automated Validation System Content (5 bullet points):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Automatic Validation - Real-time checks for customers, products, stock, and credit limits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Business Rule Enforcement - Operations restricted to weekends only (compliance requirement)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Complete Auditing - Every operation logged with user, timestamp, and outcome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Integrity - Triggers and constraints prevent invalid transactions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Business Intelligence - Analytics views for data-driven decisions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Visuals: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Flow diagram: Input → Validation → Action → Audit Checklist with green checkmarks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Shield icon for security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Chart/graph icon for BI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 Benefits Box: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✅ 95% error reduction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✅ 94% faster processing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✅ 100% audit compliance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✅ Zero credit overruns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Speaker Notes: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"Our solution automates order validation, enforces business rules through database triggers, maintains complete audit trails, and provides business intelligence. Results show 95% error reduction and 94% faster processing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times."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1"/>
          <p:cNvSpPr txBox="1"/>
          <p:nvPr/>
        </p:nvSpPr>
        <p:spPr>
          <a:xfrm>
            <a:off x="0" y="0"/>
            <a:ext cx="91440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</a:rPr>
              <a:t>Database Architecture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Database Design &amp; Structure Content - Left Side: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Core Tables (14 total):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CUSTOMERS (200+ records)PRODUCTS (150+ records)ORDERS (500+ records)USERS, PAYMENTS, FEEDBACK AUDIT_TRAIL, HOLIDAYS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Technical Objects: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 Functions,5 Procedures,1 Package,9 Triggers,4 BI Views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Content - Right Side: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ER Diagram (actual diagram showing):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CUSTOMERS → ORDERS PRODUCTS → ORDERS ORDERS → PAYMENTS ORDERS → FEEDBACK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with proper cardinality notations Primary and foreign keys highlighted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Statistics Box: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3,500+ total records,14 sequences,20+ indexes,150 MB database size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Speaker Notes: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"The system consists of 14 tables with over 3,500 records. The ER diagram shows the relationships: customers place orders, orders reference products, and all transactions are audited. We've implemented 5 procedures, 5 functions, a package, and 9 triggers."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2"/>
          <p:cNvSpPr txBox="1"/>
          <p:nvPr/>
        </p:nvSpPr>
        <p:spPr>
          <a:xfrm>
            <a:off x="0" y="0"/>
            <a:ext cx="91440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</a:rPr>
              <a:t>Business Process Flow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Order Processing Workflow Content: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Swimlane Diagram showing 3 actors: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Customer Service Representative: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Receive customer request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Enter order details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System validates automatically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Receive confirmation/error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System (Database):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Validate customer (active?),Check product availability,</a:t>
            </a:r>
            <a:r>
              <a:rPr lang="en">
                <a:solidFill>
                  <a:schemeClr val="dk1"/>
                </a:solidFill>
              </a:rPr>
              <a:t>V</a:t>
            </a:r>
            <a:r>
              <a:rPr lang="en">
                <a:solidFill>
                  <a:schemeClr val="dk1"/>
                </a:solidFill>
              </a:rPr>
              <a:t>erify stock quantity,Check credit limit,Process order OR log error,Update inventory,Create audit log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 Decision Points Highlighted: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Customer Active? (Yes/No) Stock Available? (Yes/No)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Credit OK? (Yes/No)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Speaker Notes: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"The process is simple: when a sales rep enters an order, the system automatically validates the customer,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checks product availability, verifies stock, and validates credit limits. If everything passes, the order is created and warehouse is notified. If anything fails, the error is logged with a clear message."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3"/>
          <p:cNvSpPr txBox="1"/>
          <p:nvPr/>
        </p:nvSpPr>
        <p:spPr>
          <a:xfrm>
            <a:off x="0" y="0"/>
            <a:ext cx="91440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1"/>
                </a:solidFill>
              </a:rPr>
              <a:t>Technical Implementation</a:t>
            </a:r>
            <a:endParaRPr b="1" sz="15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PL/SQL Components &amp; Technology Stack Content - Split into 3 columns: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Column 1: Functions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fn_validate_customer - Check customer status fn_check_product_stock  - Verify availability fn_calculate_order_total - Compute total with tax fn_get_customer_credit_limit  - Check credit fn_validate_quantity - Verify order quantity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Column 2: Proceduressp_place_order - Create validated order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sp_update_order_status - Change status with history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sp_process_payment - Handle transactions sp_add_customer_feedback  - Collect reviews sp_restock_products - Bulk inventory update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Column 3: Package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pkg_order_management  - 6 public methods Place order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Cancel order Get order count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Get product revenue Get order details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Generate reports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Technology Stack Box: Database: Oracle 19c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Language: PL/SQL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IDE: SQL Developer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Version Control: Git/GitHub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4"/>
          <p:cNvSpPr txBox="1"/>
          <p:nvPr/>
        </p:nvSpPr>
        <p:spPr>
          <a:xfrm>
            <a:off x="0" y="0"/>
            <a:ext cx="91440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Code Snippet Example (small):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PROCEDURE sp_place_order( p_customer_id IN NUMBER, p_product_id IN NUMBER, p_quantity IN NUMBER, p_order_id OUT NUMBER, p_status OUT VARCHAR2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Speaker Notes: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"The technical implementation uses 5 functions for validation and calculations, 5 procedures for operations, and 1 package that groups related functionality. All code follows Oracle PL/SQL best practices with proper exception handling and transaction management."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1"/>
                </a:solidFill>
              </a:rPr>
              <a:t>Advanced Features</a:t>
            </a:r>
            <a:r>
              <a:rPr lang="en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Triggers, Auditing &amp; Security Content - 3 sections: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Section 1: Business Rule Triggers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Weekday Restriction - Block DML Monday-Friday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Holiday Restriction - Block operations on public holidays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Auto-Stock Update - Update product status when stock changes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Prevent Order Modification - Can't change delivered orders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5"/>
          <p:cNvSpPr txBox="1"/>
          <p:nvPr/>
        </p:nvSpPr>
        <p:spPr>
          <a:xfrm>
            <a:off x="0" y="0"/>
            <a:ext cx="90723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Section 2: Comprehensive Auditing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Every operation logged (ALLOWED/DENIED/ERROR) User context captured (session, IP, machine)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Complete before/after values 100% compliance tracking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Section 3: Security Features Time-based access control User role management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Failed login tracking Session monitoring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Visuals: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Calendar icon showing weekend (green) vs weekday (red) Lock icon for security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Magnifying glass for auditing Sample audit log table (5 rows)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Live Demo Screenshot Options: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Trigger denying weekday INSERT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Audit log showing denied attempt Successful weekend operation Error log entry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Slide 9: Results &amp; Testing (2 minutes)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Title: Implementation Results &amp; Test Evidence Content - Split Layout: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Performance Metrics Table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